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BF9E-331E-46E6-8882-170DADBBD5D2}" type="datetimeFigureOut">
              <a:rPr lang="de-DE" smtClean="0"/>
              <a:t>24.06.2014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F41AC-9004-4825-B7E9-1897519B5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2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1" name="Picture 25" descr="01 PPT-Titel-Fuß_4z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50"/>
            <a:ext cx="9140825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039938" y="2189163"/>
            <a:ext cx="6102350" cy="1023937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039938" y="3354388"/>
            <a:ext cx="6102350" cy="1587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50205" name="Picture 29" descr="01 BGN PPT-Kopf-150dpi_4z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4C28-D143-41A6-B4FC-426C2A9689A2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997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8450" y="1322388"/>
            <a:ext cx="2047875" cy="26336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1322388"/>
            <a:ext cx="5991225" cy="26336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9B798-B31D-488A-A47D-B5AC031CDD1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24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BEF98-C560-4F94-8086-AB278D0683A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28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AD90A-40A6-481D-AEB7-680DD279431B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748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2057400"/>
            <a:ext cx="4019550" cy="189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6775" y="2057400"/>
            <a:ext cx="4019550" cy="189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D754-3835-4193-B947-D97F76D4862E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978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9B79-318B-4D9A-8001-90127AFD3252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709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556F-4B43-40C3-9BBD-CF88569163F1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188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42598-9364-47E1-910F-0CE141007CCA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81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20906-63C3-40AC-BA95-E8DAA63AC6F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717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5523-39DD-4268-9DC8-8AE5CB6DA285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701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02 BGN PPT-Kopf-150dpi_4zu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02-DGUV PPT_Fuß-Folgeseite_3zu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02388"/>
            <a:ext cx="914082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7950" y="6369050"/>
            <a:ext cx="1825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500">
                <a:solidFill>
                  <a:schemeClr val="bg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25" y="6367463"/>
            <a:ext cx="43751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801688" eaLnBrk="1" hangingPunct="1">
              <a:defRPr sz="1500">
                <a:solidFill>
                  <a:schemeClr val="bg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057400"/>
            <a:ext cx="81915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Fließtext optimal 24pt, minimal 20pt</a:t>
            </a:r>
          </a:p>
          <a:p>
            <a:pPr lvl="1"/>
            <a:r>
              <a:rPr lang="de-DE" smtClean="0"/>
              <a:t>Aufzählungspunkt</a:t>
            </a:r>
          </a:p>
          <a:p>
            <a:pPr lvl="2"/>
            <a:r>
              <a:rPr lang="de-DE" smtClean="0"/>
              <a:t>Aufzählungspunkt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1322388"/>
            <a:ext cx="81915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0600" y="6369050"/>
            <a:ext cx="1355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500">
                <a:solidFill>
                  <a:schemeClr val="bg1"/>
                </a:solidFill>
              </a:defRPr>
            </a:lvl1pPr>
          </a:lstStyle>
          <a:p>
            <a:fld id="{C88B09E4-B693-4831-A0B4-3DA725D4ED46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57163" indent="-155575" algn="l" rtl="0" eaLnBrk="1" fontAlgn="base" hangingPunct="1">
        <a:spcBef>
          <a:spcPct val="20000"/>
        </a:spcBef>
        <a:spcAft>
          <a:spcPct val="0"/>
        </a:spcAft>
        <a:buClr>
          <a:srgbClr val="004994"/>
        </a:buClr>
        <a:buChar char="•"/>
        <a:defRPr sz="2200">
          <a:solidFill>
            <a:srgbClr val="555555"/>
          </a:solidFill>
          <a:latin typeface="+mn-lt"/>
        </a:defRPr>
      </a:lvl2pPr>
      <a:lvl3pPr marL="319088" indent="-160338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555555"/>
          </a:solidFill>
          <a:latin typeface="+mn-lt"/>
        </a:defRPr>
      </a:lvl3pPr>
      <a:lvl4pPr marL="481013" indent="-160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630238" indent="-1476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087438" indent="-1476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544638" indent="-1476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01838" indent="-1476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459038" indent="-1476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3488" y="2132856"/>
            <a:ext cx="6897471" cy="576064"/>
          </a:xfrm>
        </p:spPr>
        <p:txBody>
          <a:bodyPr/>
          <a:lstStyle/>
          <a:p>
            <a:r>
              <a:rPr lang="de-DE" dirty="0" smtClean="0"/>
              <a:t>Sicherer Umgang mit Messern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9584265" cy="1354217"/>
          </a:xfrm>
        </p:spPr>
        <p:txBody>
          <a:bodyPr/>
          <a:lstStyle/>
          <a:p>
            <a:r>
              <a:rPr lang="de-DE" dirty="0"/>
              <a:t>Unterweisung im professionellen </a:t>
            </a:r>
          </a:p>
          <a:p>
            <a:r>
              <a:rPr lang="de-DE" dirty="0"/>
              <a:t>	Umgang mit Messern</a:t>
            </a:r>
          </a:p>
          <a:p>
            <a:endParaRPr lang="de-DE" sz="2200" b="0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708920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555555"/>
                </a:solidFill>
                <a:latin typeface="+mn-lt"/>
              </a:rPr>
              <a:t>	</a:t>
            </a:r>
            <a:endParaRPr lang="de-DE" sz="2800" b="1" dirty="0">
              <a:solidFill>
                <a:srgbClr val="55555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1058"/>
            <a:ext cx="6696744" cy="539750"/>
          </a:xfrm>
        </p:spPr>
        <p:txBody>
          <a:bodyPr/>
          <a:lstStyle/>
          <a:p>
            <a:r>
              <a:rPr lang="de-DE" dirty="0" smtClean="0"/>
              <a:t>Einrichten des Arbeitsplatzes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44087"/>
            <a:ext cx="1368152" cy="91210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98-C560-4F94-8086-AB278D0683A7}" type="slidenum">
              <a:rPr lang="de-DE" altLang="de-DE" smtClean="0">
                <a:latin typeface="+mj-lt"/>
              </a:rPr>
              <a:pPr/>
              <a:t>2</a:t>
            </a:fld>
            <a:endParaRPr lang="de-DE" altLang="de-DE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23" y="1944088"/>
            <a:ext cx="1363272" cy="9088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5577" y="2158966"/>
            <a:ext cx="3198311" cy="69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Richtige Beleuchtung</a:t>
            </a:r>
            <a:endParaRPr lang="de-DE" sz="2200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5075" y="2996952"/>
            <a:ext cx="32308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Optimale Arbeitshöhe</a:t>
            </a:r>
            <a:endParaRPr lang="de-DE" sz="22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4005064"/>
            <a:ext cx="4110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Geeignete Schneidunterlage</a:t>
            </a:r>
            <a:endParaRPr lang="de-DE" sz="22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7408" y="5302369"/>
            <a:ext cx="4658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Ausreichende Bewegungsfreiheit</a:t>
            </a:r>
            <a:endParaRPr lang="de-DE" sz="2200" dirty="0">
              <a:latin typeface="+mj-lt"/>
            </a:endParaRPr>
          </a:p>
        </p:txBody>
      </p:sp>
      <p:pic>
        <p:nvPicPr>
          <p:cNvPr id="5124" name="Picture 4" descr="D:\20140120_ASI 7.10\Verwendete Bilder ASI 7.10\Abb.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4" y="3933056"/>
            <a:ext cx="136327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20140120_ASI 7.10\Verwendete Bilder ASI 7.10\Abb. 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4" y="2968068"/>
            <a:ext cx="1363270" cy="8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25" y="4924390"/>
            <a:ext cx="1363270" cy="13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1058"/>
            <a:ext cx="6696744" cy="539750"/>
          </a:xfrm>
        </p:spPr>
        <p:txBody>
          <a:bodyPr/>
          <a:lstStyle/>
          <a:p>
            <a:r>
              <a:rPr lang="de-DE" dirty="0" smtClean="0"/>
              <a:t>Messergrundsortiment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98-C560-4F94-8086-AB278D0683A7}" type="slidenum">
              <a:rPr lang="de-DE" altLang="de-DE" smtClean="0">
                <a:latin typeface="+mj-lt"/>
              </a:rPr>
              <a:pPr/>
              <a:t>3</a:t>
            </a:fld>
            <a:endParaRPr lang="de-DE" altLang="de-DE" dirty="0">
              <a:latin typeface="+mj-lt"/>
            </a:endParaRPr>
          </a:p>
        </p:txBody>
      </p:sp>
      <p:pic>
        <p:nvPicPr>
          <p:cNvPr id="4103" name="Picture 7" descr="D:\20140120_ASI 7.10\Verwendete Bilder ASI 7.10\Abb. 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72112" y="1323032"/>
            <a:ext cx="405454" cy="2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20140120_ASI 7.10\Verwendete Bilder ASI 7.10\Abb. 3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7047" y="2315287"/>
            <a:ext cx="707037" cy="3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20140120_ASI 7.10\Verwendete Bilder ASI 7.10\Abb. 3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7539" y="3487876"/>
            <a:ext cx="912421" cy="47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2062009"/>
            <a:ext cx="40748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Office- oder Gemüsemesser</a:t>
            </a:r>
            <a:endParaRPr lang="de-DE" sz="2200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1963" y="3718193"/>
            <a:ext cx="2069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Filiermesser</a:t>
            </a:r>
            <a:endParaRPr lang="de-DE" sz="2200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5536" y="5590401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Kochmesser</a:t>
            </a:r>
            <a:endParaRPr lang="de-DE" sz="2200" dirty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7386" y="2465539"/>
            <a:ext cx="712211" cy="4815110"/>
          </a:xfrm>
          <a:prstGeom prst="rect">
            <a:avLst/>
          </a:prstGeom>
        </p:spPr>
      </p:pic>
      <p:pic>
        <p:nvPicPr>
          <p:cNvPr id="4108" name="Picture 12" descr="C:\Users\u181904\Desktop\SOR-Ablage\Bilder Vortrag\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2462" y="1648613"/>
            <a:ext cx="627289" cy="30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23528" y="2854097"/>
            <a:ext cx="2476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Ausbeinmesser</a:t>
            </a:r>
            <a:endParaRPr lang="de-DE" sz="2200" dirty="0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88786" y="4582289"/>
            <a:ext cx="3031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+mj-lt"/>
              </a:rPr>
              <a:t>Wellenschliffmesser</a:t>
            </a:r>
            <a:endParaRPr lang="de-DE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61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1058"/>
            <a:ext cx="6696744" cy="539750"/>
          </a:xfrm>
        </p:spPr>
        <p:txBody>
          <a:bodyPr/>
          <a:lstStyle/>
          <a:p>
            <a:r>
              <a:rPr lang="de-DE" dirty="0" smtClean="0"/>
              <a:t>Sicheres Schneiden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75828"/>
            <a:ext cx="4680520" cy="6771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kern="1200" dirty="0">
                <a:solidFill>
                  <a:schemeClr val="tx1"/>
                </a:solidFill>
                <a:latin typeface="+mj-lt"/>
              </a:rPr>
              <a:t>In-Sich-Kehren (Auf die Schneidearbeit konzentrieren)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98-C560-4F94-8086-AB278D0683A7}" type="slidenum">
              <a:rPr lang="de-DE" altLang="de-DE" smtClean="0">
                <a:latin typeface="+mj-lt"/>
              </a:rPr>
              <a:pPr/>
              <a:t>4</a:t>
            </a:fld>
            <a:endParaRPr lang="de-DE" altLang="de-DE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3235623"/>
            <a:ext cx="4235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Beim </a:t>
            </a:r>
            <a:r>
              <a:rPr lang="de-DE" sz="2200" dirty="0" smtClean="0">
                <a:latin typeface="+mj-lt"/>
              </a:rPr>
              <a:t>Schneiden </a:t>
            </a:r>
            <a:r>
              <a:rPr lang="de-DE" sz="2200" dirty="0">
                <a:latin typeface="+mj-lt"/>
              </a:rPr>
              <a:t>eine gerade </a:t>
            </a:r>
            <a:endParaRPr lang="de-DE" sz="2200" dirty="0" smtClean="0">
              <a:latin typeface="+mj-lt"/>
            </a:endParaRPr>
          </a:p>
          <a:p>
            <a:r>
              <a:rPr lang="de-DE" sz="2200" dirty="0">
                <a:latin typeface="+mj-lt"/>
              </a:rPr>
              <a:t> </a:t>
            </a:r>
            <a:r>
              <a:rPr lang="de-DE" sz="2200" dirty="0" smtClean="0">
                <a:latin typeface="+mj-lt"/>
              </a:rPr>
              <a:t>   Körperhaltung einnehmen</a:t>
            </a:r>
            <a:endParaRPr lang="de-DE" sz="2200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4582289"/>
            <a:ext cx="5129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Richtige Messerschärfe </a:t>
            </a:r>
            <a:r>
              <a:rPr lang="de-DE" sz="2200" dirty="0" smtClean="0">
                <a:latin typeface="+mj-lt"/>
              </a:rPr>
              <a:t>sicherstellen</a:t>
            </a:r>
            <a:endParaRPr lang="de-DE" sz="22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8352" y="5353022"/>
            <a:ext cx="4799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</a:rPr>
              <a:t>Sicheres </a:t>
            </a:r>
            <a:r>
              <a:rPr lang="de-DE" sz="2200" dirty="0" smtClean="0">
                <a:latin typeface="+mj-lt"/>
              </a:rPr>
              <a:t>Halten </a:t>
            </a:r>
            <a:r>
              <a:rPr lang="de-DE" sz="2200" dirty="0">
                <a:latin typeface="+mj-lt"/>
              </a:rPr>
              <a:t>des </a:t>
            </a:r>
            <a:r>
              <a:rPr lang="de-DE" sz="2200" dirty="0" smtClean="0">
                <a:latin typeface="+mj-lt"/>
              </a:rPr>
              <a:t>Schneidgutes</a:t>
            </a:r>
          </a:p>
          <a:p>
            <a:r>
              <a:rPr lang="de-DE" sz="2200" dirty="0">
                <a:latin typeface="+mj-lt"/>
              </a:rPr>
              <a:t> </a:t>
            </a:r>
            <a:r>
              <a:rPr lang="de-DE" sz="2200" dirty="0" smtClean="0">
                <a:latin typeface="+mj-lt"/>
              </a:rPr>
              <a:t>    </a:t>
            </a:r>
            <a:r>
              <a:rPr lang="de-DE" sz="2200" dirty="0">
                <a:latin typeface="+mj-lt"/>
              </a:rPr>
              <a:t>(z.B. Krallengriff anwenden</a:t>
            </a:r>
            <a:r>
              <a:rPr lang="de-DE" sz="2200" dirty="0" smtClean="0">
                <a:latin typeface="+mj-lt"/>
              </a:rPr>
              <a:t>)</a:t>
            </a:r>
            <a:endParaRPr lang="de-DE" sz="2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45" y="2158181"/>
            <a:ext cx="2031979" cy="8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44" y="3140968"/>
            <a:ext cx="2031979" cy="11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5" descr="Beschreibung: D:\20140120_ASI 7.10\Auswahl Schärfen\IMG_46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44" y="4461685"/>
            <a:ext cx="2031980" cy="83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45" y="5440145"/>
            <a:ext cx="2031979" cy="79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1058"/>
            <a:ext cx="6696744" cy="539750"/>
          </a:xfrm>
        </p:spPr>
        <p:txBody>
          <a:bodyPr/>
          <a:lstStyle/>
          <a:p>
            <a:r>
              <a:rPr lang="de-DE" dirty="0" smtClean="0"/>
              <a:t>Transport und Reinigung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98-C560-4F94-8086-AB278D0683A7}" type="slidenum">
              <a:rPr lang="de-DE" altLang="de-DE" smtClean="0">
                <a:latin typeface="+mj-lt"/>
              </a:rPr>
              <a:pPr/>
              <a:t>5</a:t>
            </a:fld>
            <a:endParaRPr lang="de-DE" altLang="de-DE" dirty="0">
              <a:latin typeface="+mj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69455" y="2699628"/>
            <a:ext cx="4850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157163" indent="-155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994"/>
              </a:buClr>
              <a:buChar char="•"/>
              <a:defRPr sz="2200">
                <a:solidFill>
                  <a:srgbClr val="555555"/>
                </a:solidFill>
                <a:latin typeface="+mn-lt"/>
              </a:defRPr>
            </a:lvl2pPr>
            <a:lvl3pPr marL="319088" indent="-160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555555"/>
                </a:solidFill>
                <a:latin typeface="+mn-lt"/>
              </a:defRPr>
            </a:lvl3pPr>
            <a:lvl4pPr marL="481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4pPr>
            <a:lvl5pPr marL="6302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5pPr>
            <a:lvl6pPr marL="10874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6pPr>
            <a:lvl7pPr marL="15446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7pPr>
            <a:lvl8pPr marL="20018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8pPr>
            <a:lvl9pPr marL="24590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9pPr>
          </a:lstStyle>
          <a:p>
            <a:pPr marL="93663" indent="-93663"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tx1"/>
                </a:solidFill>
              </a:rPr>
              <a:t>   Transportieren der Messer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63269" y="5291916"/>
            <a:ext cx="4252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157163" indent="-155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994"/>
              </a:buClr>
              <a:buChar char="•"/>
              <a:defRPr sz="2200">
                <a:solidFill>
                  <a:srgbClr val="555555"/>
                </a:solidFill>
                <a:latin typeface="+mn-lt"/>
              </a:defRPr>
            </a:lvl2pPr>
            <a:lvl3pPr marL="319088" indent="-160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555555"/>
                </a:solidFill>
                <a:latin typeface="+mn-lt"/>
              </a:defRPr>
            </a:lvl3pPr>
            <a:lvl4pPr marL="481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4pPr>
            <a:lvl5pPr marL="6302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5pPr>
            <a:lvl6pPr marL="10874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6pPr>
            <a:lvl7pPr marL="15446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7pPr>
            <a:lvl8pPr marL="20018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8pPr>
            <a:lvl9pPr marL="24590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tx1"/>
                </a:solidFill>
              </a:rPr>
              <a:t>Reinigen der Messer</a:t>
            </a:r>
            <a:endParaRPr lang="de-DE" kern="0" dirty="0" smtClean="0"/>
          </a:p>
        </p:txBody>
      </p:sp>
      <p:pic>
        <p:nvPicPr>
          <p:cNvPr id="2050" name="Picture 2" descr="D:\20140120_ASI 7.10\Verwendete Bilder ASI 7.10\Übergabe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789040"/>
            <a:ext cx="1800198" cy="10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32817" y="4001616"/>
            <a:ext cx="3491111" cy="435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Übergabe der Messer</a:t>
            </a:r>
            <a:endParaRPr lang="de-DE" dirty="0" smtClean="0"/>
          </a:p>
        </p:txBody>
      </p:sp>
      <p:pic>
        <p:nvPicPr>
          <p:cNvPr id="2052" name="Picture 4" descr="D:\20140120_ASI 7.10\Verwendete Bilder ASI 7.10\Abb. 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4939164"/>
            <a:ext cx="1800198" cy="12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800199" cy="13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1058"/>
            <a:ext cx="6696744" cy="539750"/>
          </a:xfrm>
        </p:spPr>
        <p:txBody>
          <a:bodyPr/>
          <a:lstStyle/>
          <a:p>
            <a:r>
              <a:rPr lang="de-DE" dirty="0" smtClean="0"/>
              <a:t>Aufbewahren und Ablegen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948" y="2762344"/>
            <a:ext cx="4807124" cy="7386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Aufbewahrungsort für Messer die nicht in Gebrauch sind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98-C560-4F94-8086-AB278D0683A7}" type="slidenum">
              <a:rPr lang="de-DE" altLang="de-DE" smtClean="0">
                <a:latin typeface="+mj-lt"/>
              </a:rPr>
              <a:pPr/>
              <a:t>6</a:t>
            </a:fld>
            <a:endParaRPr lang="de-DE" altLang="de-DE" dirty="0">
              <a:latin typeface="+mj-lt"/>
            </a:endParaRPr>
          </a:p>
        </p:txBody>
      </p:sp>
      <p:pic>
        <p:nvPicPr>
          <p:cNvPr id="1026" name="Picture 2" descr="D:\20140120_ASI 7.10\Verwendete Bilder ASI 7.10\Abb. 1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20" y="4435845"/>
            <a:ext cx="3003951" cy="16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40120_ASI 7.10\Verwendete Bilder ASI 7.10\Abb. 0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1842"/>
            <a:ext cx="3024336" cy="20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12948" y="4916540"/>
            <a:ext cx="4807124" cy="421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157163" indent="-155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994"/>
              </a:buClr>
              <a:buChar char="•"/>
              <a:defRPr sz="2200">
                <a:solidFill>
                  <a:srgbClr val="555555"/>
                </a:solidFill>
                <a:latin typeface="+mn-lt"/>
              </a:defRPr>
            </a:lvl2pPr>
            <a:lvl3pPr marL="319088" indent="-160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555555"/>
                </a:solidFill>
                <a:latin typeface="+mn-lt"/>
              </a:defRPr>
            </a:lvl3pPr>
            <a:lvl4pPr marL="481013" indent="-160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4pPr>
            <a:lvl5pPr marL="6302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5pPr>
            <a:lvl6pPr marL="10874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6pPr>
            <a:lvl7pPr marL="15446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7pPr>
            <a:lvl8pPr marL="20018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8pPr>
            <a:lvl9pPr marL="2459038" indent="-147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chemeClr val="tx1"/>
                </a:solidFill>
              </a:rPr>
              <a:t>Sichere Ablage </a:t>
            </a:r>
            <a:r>
              <a:rPr lang="de-DE" kern="0" dirty="0" smtClean="0">
                <a:solidFill>
                  <a:schemeClr val="tx1"/>
                </a:solidFill>
              </a:rPr>
              <a:t>für </a:t>
            </a:r>
            <a:r>
              <a:rPr lang="de-DE" kern="0" dirty="0" smtClean="0">
                <a:solidFill>
                  <a:schemeClr val="tx1"/>
                </a:solidFill>
              </a:rPr>
              <a:t>in Gebrauch befindliche Messer </a:t>
            </a:r>
            <a:r>
              <a:rPr lang="de-DE" kern="0" dirty="0" smtClean="0">
                <a:solidFill>
                  <a:schemeClr val="tx1"/>
                </a:solidFill>
              </a:rPr>
              <a:t>am Schneidearbeitsplatz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 smtClean="0">
              <a:solidFill>
                <a:schemeClr val="tx1"/>
              </a:solidFill>
            </a:endParaRPr>
          </a:p>
          <a:p>
            <a:endParaRPr lang="de-DE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8938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Unterweisungshilfen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69434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Film „Schneiden ohne Risiko“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Einzelmodule des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Kurzfilme: Spezialmesser, Kochmesser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Poster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Faltblatt </a:t>
            </a:r>
            <a:r>
              <a:rPr lang="de-DE" dirty="0"/>
              <a:t>mit Unterweisungsinhalten </a:t>
            </a:r>
            <a:r>
              <a:rPr lang="de-DE" dirty="0" smtClean="0"/>
              <a:t>(geeignet für Gefährdungsbeurteilung)</a:t>
            </a:r>
            <a:r>
              <a:rPr lang="de-DE" dirty="0"/>
              <a:t> 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Betriebsanweisung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Unterweisungsdokument (Formular)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Fragen zu den Unterweisungsinhalten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Arbeitssicherheitsinformation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F98-C560-4F94-8086-AB278D0683A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995813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Standarddesign 13">
      <a:dk1>
        <a:srgbClr val="000000"/>
      </a:dk1>
      <a:lt1>
        <a:srgbClr val="FFFFFF"/>
      </a:lt1>
      <a:dk2>
        <a:srgbClr val="004994"/>
      </a:dk2>
      <a:lt2>
        <a:srgbClr val="808080"/>
      </a:lt2>
      <a:accent1>
        <a:srgbClr val="CCEAF8"/>
      </a:accent1>
      <a:accent2>
        <a:srgbClr val="D50E14"/>
      </a:accent2>
      <a:accent3>
        <a:srgbClr val="FFFFFF"/>
      </a:accent3>
      <a:accent4>
        <a:srgbClr val="000000"/>
      </a:accent4>
      <a:accent5>
        <a:srgbClr val="E2F3FB"/>
      </a:accent5>
      <a:accent6>
        <a:srgbClr val="C10C11"/>
      </a:accent6>
      <a:hlink>
        <a:srgbClr val="0095DB"/>
      </a:hlink>
      <a:folHlink>
        <a:srgbClr val="51AE3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4994"/>
        </a:dk2>
        <a:lt2>
          <a:srgbClr val="808080"/>
        </a:lt2>
        <a:accent1>
          <a:srgbClr val="CCEAF8"/>
        </a:accent1>
        <a:accent2>
          <a:srgbClr val="D50E14"/>
        </a:accent2>
        <a:accent3>
          <a:srgbClr val="FFFFFF"/>
        </a:accent3>
        <a:accent4>
          <a:srgbClr val="000000"/>
        </a:accent4>
        <a:accent5>
          <a:srgbClr val="E2F3FB"/>
        </a:accent5>
        <a:accent6>
          <a:srgbClr val="C10C11"/>
        </a:accent6>
        <a:hlink>
          <a:srgbClr val="0095DB"/>
        </a:hlink>
        <a:folHlink>
          <a:srgbClr val="51A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129</Words>
  <Application>Microsoft Office PowerPoint</Application>
  <PresentationFormat>Bildschirmpräsentation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Design1</vt:lpstr>
      <vt:lpstr>Sicherer Umgang mit Messern</vt:lpstr>
      <vt:lpstr>Einrichten des Arbeitsplatzes</vt:lpstr>
      <vt:lpstr>Messergrundsortiment </vt:lpstr>
      <vt:lpstr>Sicheres Schneiden</vt:lpstr>
      <vt:lpstr>Transport und Reinigung</vt:lpstr>
      <vt:lpstr>Aufbewahren und Ablegen</vt:lpstr>
      <vt:lpstr>Unterweisungshilfen</vt:lpstr>
    </vt:vector>
  </TitlesOfParts>
  <Company>Berufsgenossenschaften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Pohlmann Klaus</dc:creator>
  <cp:lastModifiedBy>Meierhoefer Ingrid</cp:lastModifiedBy>
  <cp:revision>39</cp:revision>
  <dcterms:created xsi:type="dcterms:W3CDTF">2014-04-03T06:16:14Z</dcterms:created>
  <dcterms:modified xsi:type="dcterms:W3CDTF">2014-06-24T14:14:21Z</dcterms:modified>
</cp:coreProperties>
</file>